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608" r:id="rId3"/>
    <p:sldId id="610" r:id="rId4"/>
    <p:sldId id="611" r:id="rId5"/>
    <p:sldId id="609" r:id="rId6"/>
    <p:sldId id="265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9DE42B1-6A9F-4732-B0FB-809E0F220A4D}">
          <p14:sldIdLst>
            <p14:sldId id="256"/>
            <p14:sldId id="608"/>
            <p14:sldId id="610"/>
            <p14:sldId id="611"/>
            <p14:sldId id="609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一凡 王" initials="一王" lastIdx="1" clrIdx="0">
    <p:extLst>
      <p:ext uri="{19B8F6BF-5375-455C-9EA6-DF929625EA0E}">
        <p15:presenceInfo xmlns:p15="http://schemas.microsoft.com/office/powerpoint/2012/main" userId="fe6e11d732b625b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E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中度样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e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ED7522-5E46-4A41-8174-BAD0E78F3969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CFBEA-00B3-4CC6-820E-D6B602C3F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662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7600A9-B53D-CC92-BA4C-0087FBBD4A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E58D711-9F35-6E37-E08B-6254AABD3E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A318FB-B22B-BDD7-68CB-C4B035C11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FFEFD1-23A6-0DEC-00B7-FE86F9C86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CD19F3-0D99-9630-D26C-EB79FADF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655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76031E-496E-3FB4-4CBF-9E8499CDB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7817021-1B9B-81EB-2DEB-0071B3405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538841-199A-686A-C446-7433A219C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246A4D-898F-F87C-494B-4802198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696424-1C55-138A-0190-2DB34CB6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892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0FB91C3-B24E-1F87-42A9-0E23F475E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ADC82E-4E18-C8AF-788B-D2FB8758F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E2210D-BE0E-8959-496E-080AB4E2D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DBCBFD-7F16-EF86-6ACC-FC1BE7417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E638B6-59DD-C8FC-F4C8-94CCECCB4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384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5043EE-04AD-8EB0-6992-CD859D584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CAA05D-2832-C361-9A85-34AED1585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28AEE9-7FE3-0835-33A1-2DBA42E0D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D66B1E-E46B-9735-1AA2-DB7EBBBFB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1FBACF-5D04-E6B2-785F-1965EB8D3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194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214573-DDDE-0219-C967-BD81BE440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704070-8BAA-9CAA-175B-F69239F6B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048616-188A-9647-F183-CA4DA3D88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253F29-7AE4-EB23-2B37-A52BCDFDC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000038-4B33-B5F0-B34F-6697C476B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2303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F3CD9-E98B-D23D-05BF-7EC46E20B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0A6AC5-B926-9655-EDB4-4C76526F6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2D4920-613D-EFB3-FEF9-1F074B39F8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FF56C3-E50C-6598-818D-FFE135151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020E74-2E52-173D-6337-7D885DBEE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27D64F-8D5E-A371-DF2D-B9D803A23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389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155F8B-949A-0AEE-23B6-12A6CCE26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F3B059-3975-4CCA-BF10-5EAC4E816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7371E8-D9BE-18AD-E344-C51F69BE6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6B03399-48B4-F32A-3798-F0645A40F7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37D3597-83D0-765D-AA5B-3B48DAE5A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13E709E-9073-DA3D-37A6-ED68F55EF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367603F-70A7-F80F-0B8C-4B367D8F8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459B885-A4F5-A72F-8A0B-6479EBB0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976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B1087-D97A-09E8-46AE-F582F2589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954FD0A-B136-352E-5865-CA17E0F1A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3C9BA3D-E6F7-D84F-7608-04730CDB3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901ED45-F0C1-45A9-90B3-29AB0380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8535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过程 4">
            <a:extLst>
              <a:ext uri="{FF2B5EF4-FFF2-40B4-BE49-F238E27FC236}">
                <a16:creationId xmlns:a16="http://schemas.microsoft.com/office/drawing/2014/main" id="{C0D99894-B01F-6696-E76D-95334424B373}"/>
              </a:ext>
            </a:extLst>
          </p:cNvPr>
          <p:cNvSpPr/>
          <p:nvPr userDrawn="1"/>
        </p:nvSpPr>
        <p:spPr>
          <a:xfrm>
            <a:off x="0" y="6637338"/>
            <a:ext cx="12192000" cy="220662"/>
          </a:xfrm>
          <a:prstGeom prst="flowChartProcess">
            <a:avLst/>
          </a:prstGeom>
          <a:gradFill flip="none" rotWithShape="1">
            <a:gsLst>
              <a:gs pos="0">
                <a:schemeClr val="accent1">
                  <a:lumMod val="75000"/>
                  <a:tint val="66000"/>
                  <a:satMod val="1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dirty="0"/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5842E487-0B0F-2574-5861-2950C37939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351" y="6612143"/>
            <a:ext cx="277009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zh-CN" sz="1200" dirty="0">
                <a:solidFill>
                  <a:srgbClr val="660033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Northwestern Polytechnical University</a:t>
            </a:r>
            <a:endParaRPr lang="zh-CN" altLang="en-US" sz="1200" dirty="0">
              <a:solidFill>
                <a:srgbClr val="660033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Box 17">
            <a:extLst>
              <a:ext uri="{FF2B5EF4-FFF2-40B4-BE49-F238E27FC236}">
                <a16:creationId xmlns:a16="http://schemas.microsoft.com/office/drawing/2014/main" id="{2614EAAA-91E7-DE4E-56D2-6A6C3842082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484831" y="6588939"/>
            <a:ext cx="170081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zh-CN" sz="1200" dirty="0">
                <a:solidFill>
                  <a:srgbClr val="660033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School of Aeronautics</a:t>
            </a:r>
            <a:endParaRPr lang="zh-CN" altLang="en-US" sz="1200" dirty="0">
              <a:solidFill>
                <a:srgbClr val="660033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0398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7C6980-815D-C5AB-3780-D94EA5B49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07144A-98A4-84AA-0F02-A2CB26238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7F6FCE-985D-49C5-6FAB-8577B0299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65B9B35-5C6B-2B7D-3A1C-7F2E1CA9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AA0056D-0DD6-80C2-D28A-20543BBE1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3A5AEF-FDD5-035B-2FCC-375C50C71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609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5F799C-9A1F-0CE4-E2B1-8F0DD6862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11E0E49-0617-A2A4-B5CE-4082511223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172DB8-5974-13FC-3B73-C1B39B474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55B452-91E8-1FA9-EAA0-CB5A2C6E7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FB2427-D28D-7CAA-278A-3C9A7D85F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3B93F1-9D2A-8ED7-1963-CACF4B5EC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073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EF1AC26-4797-B2E4-5FDA-A1ABB35C1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5CAFAC-3E62-A5A1-F4B3-E53E02CFF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8A60FE-7A10-F67D-E32D-3C1A98FD1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78644-35C9-4996-A189-DA542F66B7FE}" type="datetimeFigureOut">
              <a:rPr lang="zh-CN" altLang="en-US" smtClean="0"/>
              <a:t>2024/12/15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124EDC-304F-79F0-0027-2C1910579B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7861D0-CB67-9871-D510-24C6ABC8CF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DF9CF2-A022-475F-8851-FD4A8216D4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834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0F0E823-4B80-776A-54FC-060C1CC00B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40" r="13977" b="-4582"/>
          <a:stretch/>
        </p:blipFill>
        <p:spPr>
          <a:xfrm>
            <a:off x="0" y="-1"/>
            <a:ext cx="12192000" cy="7267373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E76DC086-C701-EDDF-830C-A69EA0263C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>
                  <a:alpha val="1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581474D-9E51-F36A-AD19-3FACE70AA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422" y="486429"/>
            <a:ext cx="4115157" cy="75597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670E71D-E069-2A4F-F064-81F5B5F9E449}"/>
              </a:ext>
            </a:extLst>
          </p:cNvPr>
          <p:cNvSpPr/>
          <p:nvPr/>
        </p:nvSpPr>
        <p:spPr>
          <a:xfrm>
            <a:off x="0" y="4210415"/>
            <a:ext cx="12192000" cy="1905000"/>
          </a:xfrm>
          <a:prstGeom prst="rect">
            <a:avLst/>
          </a:prstGeom>
          <a:solidFill>
            <a:srgbClr val="0056A7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C9032DA-3DEC-6A3E-F887-29F46E6F5A7A}"/>
              </a:ext>
            </a:extLst>
          </p:cNvPr>
          <p:cNvSpPr txBox="1"/>
          <p:nvPr/>
        </p:nvSpPr>
        <p:spPr>
          <a:xfrm>
            <a:off x="1871134" y="4374252"/>
            <a:ext cx="84497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Mind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60FB89B-4B7B-6300-137A-A46B5406FB62}"/>
              </a:ext>
            </a:extLst>
          </p:cNvPr>
          <p:cNvSpPr txBox="1"/>
          <p:nvPr/>
        </p:nvSpPr>
        <p:spPr>
          <a:xfrm>
            <a:off x="4038422" y="5422918"/>
            <a:ext cx="4115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solidFill>
                  <a:schemeClr val="bg1"/>
                </a:solidFill>
                <a:ea typeface="微软雅黑" panose="020B0503020204020204" pitchFamily="34" charset="-122"/>
              </a:rPr>
              <a:t>报告人：王一凡</a:t>
            </a:r>
            <a:endParaRPr lang="zh-CN" altLang="en-US" sz="2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A46A958-3796-A7B4-D4F4-C25F0EDCBBDF}"/>
              </a:ext>
            </a:extLst>
          </p:cNvPr>
          <p:cNvSpPr txBox="1"/>
          <p:nvPr/>
        </p:nvSpPr>
        <p:spPr>
          <a:xfrm>
            <a:off x="4830233" y="6387868"/>
            <a:ext cx="2531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2024.12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162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A6E73BA-BD48-23A2-D2EA-F613118554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4411" y="285598"/>
            <a:ext cx="2490986" cy="461665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55B09BB0-4EDA-76CD-4DB6-7975511058E1}"/>
              </a:ext>
            </a:extLst>
          </p:cNvPr>
          <p:cNvSpPr txBox="1"/>
          <p:nvPr/>
        </p:nvSpPr>
        <p:spPr>
          <a:xfrm>
            <a:off x="638626" y="224043"/>
            <a:ext cx="4235215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b="1">
                <a:solidFill>
                  <a:srgbClr val="004EA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</a:t>
            </a:r>
            <a:endParaRPr lang="zh-CN" altLang="en-US" sz="2600" b="1" dirty="0">
              <a:solidFill>
                <a:srgbClr val="004EA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02E285B7-9F57-C185-F781-8964BFA37D71}"/>
              </a:ext>
            </a:extLst>
          </p:cNvPr>
          <p:cNvSpPr/>
          <p:nvPr/>
        </p:nvSpPr>
        <p:spPr>
          <a:xfrm flipH="1">
            <a:off x="579689" y="318966"/>
            <a:ext cx="58937" cy="333374"/>
          </a:xfrm>
          <a:prstGeom prst="rect">
            <a:avLst/>
          </a:pr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595ABB7-D360-DE36-56A7-023A313C6B9D}"/>
              </a:ext>
            </a:extLst>
          </p:cNvPr>
          <p:cNvCxnSpPr>
            <a:cxnSpLocks/>
          </p:cNvCxnSpPr>
          <p:nvPr/>
        </p:nvCxnSpPr>
        <p:spPr>
          <a:xfrm>
            <a:off x="321886" y="747263"/>
            <a:ext cx="8292531" cy="0"/>
          </a:xfrm>
          <a:prstGeom prst="line">
            <a:avLst/>
          </a:prstGeom>
          <a:ln w="15875">
            <a:solidFill>
              <a:srgbClr val="004EA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547287F8-0B2D-7CCF-FB2D-672C8EE7EBF4}"/>
              </a:ext>
            </a:extLst>
          </p:cNvPr>
          <p:cNvSpPr txBox="1"/>
          <p:nvPr/>
        </p:nvSpPr>
        <p:spPr>
          <a:xfrm>
            <a:off x="579688" y="1017917"/>
            <a:ext cx="5079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先有想法：</a:t>
            </a:r>
            <a:endParaRPr lang="en-US" altLang="zh-CN"/>
          </a:p>
          <a:p>
            <a:r>
              <a:rPr lang="en-US" altLang="zh-CN"/>
              <a:t>	1.</a:t>
            </a:r>
            <a:r>
              <a:rPr lang="zh-CN" altLang="en-US"/>
              <a:t>结合速度场分析图像边沿</a:t>
            </a:r>
            <a:endParaRPr lang="en-US" altLang="zh-CN"/>
          </a:p>
          <a:p>
            <a:r>
              <a:rPr lang="en-US" altLang="zh-CN"/>
              <a:t>	2.</a:t>
            </a:r>
            <a:r>
              <a:rPr lang="zh-CN" altLang="en-US"/>
              <a:t>使用先验知识进行相关匹配</a:t>
            </a:r>
            <a:endParaRPr lang="en-US" altLang="zh-CN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273F9F-3C1E-0189-B356-A5DE6E178F96}"/>
              </a:ext>
            </a:extLst>
          </p:cNvPr>
          <p:cNvSpPr txBox="1"/>
          <p:nvPr/>
        </p:nvSpPr>
        <p:spPr>
          <a:xfrm>
            <a:off x="638626" y="2505670"/>
            <a:ext cx="39973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后寻应用：</a:t>
            </a:r>
            <a:endParaRPr lang="en-US" altLang="zh-CN"/>
          </a:p>
          <a:p>
            <a:r>
              <a:rPr lang="en-US" altLang="zh-CN"/>
              <a:t>	1.</a:t>
            </a:r>
            <a:r>
              <a:rPr lang="zh-CN" altLang="en-US"/>
              <a:t>图像分割</a:t>
            </a:r>
            <a:endParaRPr lang="en-US" altLang="zh-CN"/>
          </a:p>
          <a:p>
            <a:r>
              <a:rPr lang="en-US" altLang="zh-CN"/>
              <a:t>	2.</a:t>
            </a:r>
            <a:r>
              <a:rPr lang="zh-CN" altLang="en-US"/>
              <a:t>边沿检测</a:t>
            </a:r>
            <a:r>
              <a:rPr lang="en-US" altLang="zh-CN"/>
              <a:t>+</a:t>
            </a:r>
            <a:r>
              <a:rPr lang="zh-CN" altLang="en-US"/>
              <a:t>平滑滤波</a:t>
            </a:r>
            <a:endParaRPr lang="en-US" altLang="zh-CN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EDAAB1C-3817-A0D5-C3EA-42084E09EB35}"/>
              </a:ext>
            </a:extLst>
          </p:cNvPr>
          <p:cNvSpPr txBox="1"/>
          <p:nvPr/>
        </p:nvSpPr>
        <p:spPr>
          <a:xfrm>
            <a:off x="638626" y="3911776"/>
            <a:ext cx="39973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介绍</a:t>
            </a:r>
            <a:endParaRPr lang="en-US" altLang="zh-CN"/>
          </a:p>
          <a:p>
            <a:r>
              <a:rPr lang="zh-CN" altLang="en-US"/>
              <a:t>相关工作</a:t>
            </a:r>
            <a:endParaRPr lang="en-US" altLang="zh-CN"/>
          </a:p>
          <a:p>
            <a:r>
              <a:rPr lang="zh-CN" altLang="en-US"/>
              <a:t>方法</a:t>
            </a:r>
            <a:endParaRPr lang="en-US" altLang="zh-CN"/>
          </a:p>
          <a:p>
            <a:r>
              <a:rPr lang="zh-CN" altLang="en-US"/>
              <a:t>实验</a:t>
            </a:r>
            <a:endParaRPr lang="en-US" altLang="zh-CN"/>
          </a:p>
          <a:p>
            <a:r>
              <a:rPr lang="en-US" altLang="zh-CN"/>
              <a:t>	</a:t>
            </a:r>
            <a:r>
              <a:rPr lang="zh-CN" altLang="en-US"/>
              <a:t>数据集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0132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A6E73BA-BD48-23A2-D2EA-F613118554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4411" y="285598"/>
            <a:ext cx="2490986" cy="461665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55B09BB0-4EDA-76CD-4DB6-7975511058E1}"/>
              </a:ext>
            </a:extLst>
          </p:cNvPr>
          <p:cNvSpPr txBox="1"/>
          <p:nvPr/>
        </p:nvSpPr>
        <p:spPr>
          <a:xfrm>
            <a:off x="638626" y="224043"/>
            <a:ext cx="4235215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b="1">
                <a:solidFill>
                  <a:srgbClr val="004EA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</a:t>
            </a:r>
            <a:endParaRPr lang="zh-CN" altLang="en-US" sz="2600" b="1" dirty="0">
              <a:solidFill>
                <a:srgbClr val="004EA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02E285B7-9F57-C185-F781-8964BFA37D71}"/>
              </a:ext>
            </a:extLst>
          </p:cNvPr>
          <p:cNvSpPr/>
          <p:nvPr/>
        </p:nvSpPr>
        <p:spPr>
          <a:xfrm flipH="1">
            <a:off x="579689" y="318966"/>
            <a:ext cx="58937" cy="333374"/>
          </a:xfrm>
          <a:prstGeom prst="rect">
            <a:avLst/>
          </a:pr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595ABB7-D360-DE36-56A7-023A313C6B9D}"/>
              </a:ext>
            </a:extLst>
          </p:cNvPr>
          <p:cNvCxnSpPr>
            <a:cxnSpLocks/>
          </p:cNvCxnSpPr>
          <p:nvPr/>
        </p:nvCxnSpPr>
        <p:spPr>
          <a:xfrm>
            <a:off x="321886" y="747263"/>
            <a:ext cx="8292531" cy="0"/>
          </a:xfrm>
          <a:prstGeom prst="line">
            <a:avLst/>
          </a:prstGeom>
          <a:ln w="15875">
            <a:solidFill>
              <a:srgbClr val="004EA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6D08D56B-945A-EDAB-0731-F0BE2EE99870}"/>
              </a:ext>
            </a:extLst>
          </p:cNvPr>
          <p:cNvSpPr txBox="1"/>
          <p:nvPr/>
        </p:nvSpPr>
        <p:spPr>
          <a:xfrm>
            <a:off x="321886" y="842187"/>
            <a:ext cx="609456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/>
              <a:t>现有案例与成功实践</a:t>
            </a:r>
          </a:p>
          <a:p>
            <a:r>
              <a:rPr lang="en-US" altLang="zh-CN" b="1"/>
              <a:t>(1) </a:t>
            </a:r>
            <a:r>
              <a:rPr lang="zh-CN" altLang="en-US" b="1"/>
              <a:t>医学影像分析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/>
              <a:t>在医学中，通过先验知识（如“某种肿瘤形状”或“器官边界”）引导图像分割或分类模型。</a:t>
            </a:r>
          </a:p>
          <a:p>
            <a:r>
              <a:rPr lang="en-US" altLang="zh-CN" b="1"/>
              <a:t>(2) </a:t>
            </a:r>
            <a:r>
              <a:rPr lang="zh-CN" altLang="en-US" b="1"/>
              <a:t>自然语言处理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/>
              <a:t>使用知识图谱将世界知识嵌入到模型中。例如，</a:t>
            </a:r>
            <a:r>
              <a:rPr lang="en-US" altLang="zh-CN"/>
              <a:t>BERT</a:t>
            </a:r>
            <a:r>
              <a:rPr lang="zh-CN" altLang="en-US"/>
              <a:t>等语言模型通过大规模文本预训练加入了语言的语法和语义先验。</a:t>
            </a:r>
          </a:p>
          <a:p>
            <a:r>
              <a:rPr lang="en-US" altLang="zh-CN" b="1"/>
              <a:t>(3) </a:t>
            </a:r>
            <a:r>
              <a:rPr lang="zh-CN" altLang="en-US" b="1"/>
              <a:t>计算机视觉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/>
              <a:t>物体检测：传统的</a:t>
            </a:r>
            <a:r>
              <a:rPr lang="en-US" altLang="zh-CN"/>
              <a:t>HOG</a:t>
            </a:r>
            <a:r>
              <a:rPr lang="zh-CN" altLang="en-US"/>
              <a:t>（</a:t>
            </a:r>
            <a:r>
              <a:rPr lang="en-US" altLang="zh-CN"/>
              <a:t>Histogram of Oriented Gradients</a:t>
            </a:r>
            <a:r>
              <a:rPr lang="zh-CN" altLang="en-US"/>
              <a:t>）特征结合</a:t>
            </a:r>
            <a:r>
              <a:rPr lang="en-US" altLang="zh-CN"/>
              <a:t>SVM</a:t>
            </a:r>
            <a:r>
              <a:rPr lang="zh-CN" altLang="en-US"/>
              <a:t>分类器是一种融合先验知识的经典方法。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/>
              <a:t>现代深度学习：</a:t>
            </a:r>
            <a:r>
              <a:rPr lang="en-US" altLang="zh-CN"/>
              <a:t>Faster R-CNN</a:t>
            </a:r>
            <a:r>
              <a:rPr lang="zh-CN" altLang="en-US"/>
              <a:t>等方法使用区域提案网络（</a:t>
            </a:r>
            <a:r>
              <a:rPr lang="en-US" altLang="zh-CN"/>
              <a:t>RPN</a:t>
            </a:r>
            <a:r>
              <a:rPr lang="zh-CN" altLang="en-US"/>
              <a:t>），可以结合形状先验更准确地检测目标。</a:t>
            </a:r>
          </a:p>
        </p:txBody>
      </p:sp>
    </p:spTree>
    <p:extLst>
      <p:ext uri="{BB962C8B-B14F-4D97-AF65-F5344CB8AC3E}">
        <p14:creationId xmlns:p14="http://schemas.microsoft.com/office/powerpoint/2010/main" val="3929114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A6E73BA-BD48-23A2-D2EA-F613118554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4411" y="285598"/>
            <a:ext cx="2490986" cy="461665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55B09BB0-4EDA-76CD-4DB6-7975511058E1}"/>
              </a:ext>
            </a:extLst>
          </p:cNvPr>
          <p:cNvSpPr txBox="1"/>
          <p:nvPr/>
        </p:nvSpPr>
        <p:spPr>
          <a:xfrm>
            <a:off x="638626" y="224043"/>
            <a:ext cx="4235215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b="1">
                <a:solidFill>
                  <a:srgbClr val="004EA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方法思路</a:t>
            </a:r>
            <a:endParaRPr lang="zh-CN" altLang="en-US" sz="2600" b="1" dirty="0">
              <a:solidFill>
                <a:srgbClr val="004EA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02E285B7-9F57-C185-F781-8964BFA37D71}"/>
              </a:ext>
            </a:extLst>
          </p:cNvPr>
          <p:cNvSpPr/>
          <p:nvPr/>
        </p:nvSpPr>
        <p:spPr>
          <a:xfrm flipH="1">
            <a:off x="579689" y="318966"/>
            <a:ext cx="58937" cy="333374"/>
          </a:xfrm>
          <a:prstGeom prst="rect">
            <a:avLst/>
          </a:pr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595ABB7-D360-DE36-56A7-023A313C6B9D}"/>
              </a:ext>
            </a:extLst>
          </p:cNvPr>
          <p:cNvCxnSpPr>
            <a:cxnSpLocks/>
          </p:cNvCxnSpPr>
          <p:nvPr/>
        </p:nvCxnSpPr>
        <p:spPr>
          <a:xfrm>
            <a:off x="321886" y="747263"/>
            <a:ext cx="8292531" cy="0"/>
          </a:xfrm>
          <a:prstGeom prst="line">
            <a:avLst/>
          </a:prstGeom>
          <a:ln w="15875">
            <a:solidFill>
              <a:srgbClr val="004EA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002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A6E73BA-BD48-23A2-D2EA-F613118554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4411" y="285598"/>
            <a:ext cx="2490986" cy="461665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55B09BB0-4EDA-76CD-4DB6-7975511058E1}"/>
              </a:ext>
            </a:extLst>
          </p:cNvPr>
          <p:cNvSpPr txBox="1"/>
          <p:nvPr/>
        </p:nvSpPr>
        <p:spPr>
          <a:xfrm>
            <a:off x="638626" y="224043"/>
            <a:ext cx="4235215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600" b="1">
                <a:solidFill>
                  <a:srgbClr val="004EA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Aerodynamic Force</a:t>
            </a:r>
            <a:endParaRPr lang="zh-CN" altLang="en-US" sz="2600" b="1" dirty="0">
              <a:solidFill>
                <a:srgbClr val="004EA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02E285B7-9F57-C185-F781-8964BFA37D71}"/>
              </a:ext>
            </a:extLst>
          </p:cNvPr>
          <p:cNvSpPr/>
          <p:nvPr/>
        </p:nvSpPr>
        <p:spPr>
          <a:xfrm flipH="1">
            <a:off x="579689" y="318966"/>
            <a:ext cx="58937" cy="333374"/>
          </a:xfrm>
          <a:prstGeom prst="rect">
            <a:avLst/>
          </a:pr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595ABB7-D360-DE36-56A7-023A313C6B9D}"/>
              </a:ext>
            </a:extLst>
          </p:cNvPr>
          <p:cNvCxnSpPr>
            <a:cxnSpLocks/>
          </p:cNvCxnSpPr>
          <p:nvPr/>
        </p:nvCxnSpPr>
        <p:spPr>
          <a:xfrm>
            <a:off x="321886" y="747263"/>
            <a:ext cx="8292531" cy="0"/>
          </a:xfrm>
          <a:prstGeom prst="line">
            <a:avLst/>
          </a:prstGeom>
          <a:ln w="15875">
            <a:solidFill>
              <a:srgbClr val="004EA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3114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64E09F08-4841-CF67-8EDF-6ED79B51EA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80"/>
          <a:stretch/>
        </p:blipFill>
        <p:spPr>
          <a:xfrm>
            <a:off x="-1" y="-1"/>
            <a:ext cx="12200021" cy="6858001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81D77F8B-1E26-9D7D-B7F4-92AD5F4A819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C1F5C41-BBB1-D090-0B53-F3DF992C5745}"/>
              </a:ext>
            </a:extLst>
          </p:cNvPr>
          <p:cNvSpPr txBox="1"/>
          <p:nvPr/>
        </p:nvSpPr>
        <p:spPr>
          <a:xfrm>
            <a:off x="3045595" y="3425903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字魂59号-创粗黑" panose="00000500000000000000" pitchFamily="2" charset="-122"/>
              </a:rPr>
              <a:t>谢谢！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字魂59号-创粗黑" panose="00000500000000000000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E0ABBF4-507B-B373-CF70-795502464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931" y="1454014"/>
            <a:ext cx="1100138" cy="10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837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Times New Roman"/>
        <a:ea typeface="黑体"/>
        <a:cs typeface=""/>
      </a:majorFont>
      <a:minorFont>
        <a:latin typeface="Times New Roman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34544</TotalTime>
  <Words>182</Words>
  <Application>Microsoft Office PowerPoint</Application>
  <PresentationFormat>宽屏</PresentationFormat>
  <Paragraphs>27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一凡 王</dc:creator>
  <cp:lastModifiedBy>Yifan Wang</cp:lastModifiedBy>
  <cp:revision>342</cp:revision>
  <dcterms:created xsi:type="dcterms:W3CDTF">2023-10-19T12:44:53Z</dcterms:created>
  <dcterms:modified xsi:type="dcterms:W3CDTF">2024-12-15T03:04:54Z</dcterms:modified>
</cp:coreProperties>
</file>

<file path=docProps/thumbnail.jpeg>
</file>